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73" r:id="rId3"/>
    <p:sldId id="270" r:id="rId4"/>
    <p:sldId id="271" r:id="rId5"/>
    <p:sldId id="272" r:id="rId6"/>
    <p:sldId id="264" r:id="rId7"/>
    <p:sldId id="265" r:id="rId8"/>
    <p:sldId id="266" r:id="rId9"/>
    <p:sldId id="267" r:id="rId10"/>
    <p:sldId id="268" r:id="rId11"/>
    <p:sldId id="269" r:id="rId12"/>
    <p:sldId id="274" r:id="rId13"/>
    <p:sldId id="275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0%93%D0%B0%D0%B7" TargetMode="External"/><Relationship Id="rId13" Type="http://schemas.openxmlformats.org/officeDocument/2006/relationships/hyperlink" Target="https://kk.wikipedia.org/wiki/%D0%93%D0%B5%D0%BE%D1%85%D0%B8%D0%BC%D0%B8%D1%8F" TargetMode="External"/><Relationship Id="rId18" Type="http://schemas.openxmlformats.org/officeDocument/2006/relationships/hyperlink" Target="https://kk.wikipedia.org/wiki/%D0%93%D0%B8%D0%BF%D0%B5%D1%80%D0%B3%D0%B5%D0%BD%D0%B5%D0%B7" TargetMode="External"/><Relationship Id="rId3" Type="http://schemas.openxmlformats.org/officeDocument/2006/relationships/hyperlink" Target="https://kk.wikipedia.org/wiki/%D0%AD%D0%BD%D0%B5%D1%80%D0%B3%D0%B8%D1%8F" TargetMode="External"/><Relationship Id="rId21" Type="http://schemas.openxmlformats.org/officeDocument/2006/relationships/hyperlink" Target="https://kk.wikipedia.org/wiki/%D0%9C%D0%B0%D1%82%D0%B5%D1%80%D0%B8%D0%B0%D0%BB" TargetMode="External"/><Relationship Id="rId7" Type="http://schemas.openxmlformats.org/officeDocument/2006/relationships/hyperlink" Target="https://kk.wikipedia.org/wiki/%D0%90%D1%82%D0%BC%D0%BE%D1%81%D1%84%D0%B5%D1%80%D0%B0" TargetMode="External"/><Relationship Id="rId12" Type="http://schemas.openxmlformats.org/officeDocument/2006/relationships/hyperlink" Target="https://kk.wikipedia.org/wiki/%D0%A5%D0%B8%D0%BC%D0%B8%D1%8F" TargetMode="External"/><Relationship Id="rId17" Type="http://schemas.openxmlformats.org/officeDocument/2006/relationships/hyperlink" Target="https://kk.wikipedia.org/wiki/%D0%A4%D0%B8%D0%B7%D0%B8%D0%BA%D0%B0" TargetMode="External"/><Relationship Id="rId2" Type="http://schemas.openxmlformats.org/officeDocument/2006/relationships/hyperlink" Target="https://kk.wikipedia.org/wiki/%D0%9A%D2%AF%D0%BD" TargetMode="External"/><Relationship Id="rId16" Type="http://schemas.openxmlformats.org/officeDocument/2006/relationships/hyperlink" Target="https://kk.wikipedia.org/wiki/%D0%9F%D1%80%D0%BE%D1%86%D0%B5%D1%81" TargetMode="External"/><Relationship Id="rId20" Type="http://schemas.openxmlformats.org/officeDocument/2006/relationships/hyperlink" Target="https://kk.wikipedia.org/wiki/%D0%9B%D0%B8%D1%82%D0%BE%D0%B3%D0%B5%D0%BD%D0%B5%D0%B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93%D0%B5%D0%BE%D0%BB%D0%BE%D0%B3%D0%B8%D1%8F" TargetMode="External"/><Relationship Id="rId11" Type="http://schemas.openxmlformats.org/officeDocument/2006/relationships/hyperlink" Target="https://kk.wikipedia.org/wiki/%D0%9E%D1%80%D0%B3%D0%B0%D0%BD%D0%B8%D0%B7%D0%BC" TargetMode="External"/><Relationship Id="rId5" Type="http://schemas.openxmlformats.org/officeDocument/2006/relationships/hyperlink" Target="https://kk.wikipedia.org/wiki/%D0%93%D1%80%D0%B0%D0%B2%D0%B8%D1%82%D0%B0%D1%86%D0%B8%D1%8F" TargetMode="External"/><Relationship Id="rId15" Type="http://schemas.openxmlformats.org/officeDocument/2006/relationships/hyperlink" Target="https://kk.wikipedia.org/wiki/%D0%91%D0%B8%D0%BE%D1%85%D0%B8%D0%BC%D0%B8%D1%8F" TargetMode="External"/><Relationship Id="rId10" Type="http://schemas.openxmlformats.org/officeDocument/2006/relationships/hyperlink" Target="https://kk.wikipedia.org/wiki/%D0%96%D0%B0%D1%83%D1%8B%D0%BD-%D1%88%D0%B0%D1%88%D1%8B%D0%BD" TargetMode="External"/><Relationship Id="rId19" Type="http://schemas.openxmlformats.org/officeDocument/2006/relationships/hyperlink" Target="https://kk.wikipedia.org/wiki/%D0%A1%D1%83" TargetMode="External"/><Relationship Id="rId4" Type="http://schemas.openxmlformats.org/officeDocument/2006/relationships/hyperlink" Target="https://kk.wikipedia.org/wiki/%D0%96%D0%B5%D1%80" TargetMode="External"/><Relationship Id="rId9" Type="http://schemas.openxmlformats.org/officeDocument/2006/relationships/hyperlink" Target="https://kk.wikipedia.org/wiki/%D0%96%D0%B5%D0%BB" TargetMode="External"/><Relationship Id="rId14" Type="http://schemas.openxmlformats.org/officeDocument/2006/relationships/hyperlink" Target="https://kk.wikipedia.org/wiki/%D0%93%D0%B8%D0%B4%D1%80%D0%BE%D0%B4%D0%B8%D0%BD%D0%B0%D0%BC%D0%B8%D0%BA%D0%B0" TargetMode="External"/><Relationship Id="rId22" Type="http://schemas.openxmlformats.org/officeDocument/2006/relationships/hyperlink" Target="https://kk.wikipedia.org/wiki/%D0%A2%D0%B0%D1%8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kiplanet.click/enciclopedia/kk/%D0%91%D0%BE%D0%BA%D1%81%D0%B8%D1%82" TargetMode="External"/><Relationship Id="rId13" Type="http://schemas.openxmlformats.org/officeDocument/2006/relationships/hyperlink" Target="https://www.wikiplanet.click/enciclopedia/kk/%D0%9C%D2%B1%D0%BD%D0%B0%D0%B9" TargetMode="External"/><Relationship Id="rId18" Type="http://schemas.openxmlformats.org/officeDocument/2006/relationships/hyperlink" Target="https://www.wikiplanet.click/enciclopedia/kk/%D0%95%D0%BA%D1%96%D0%B1%D0%B0%D1%81%D1%82%D2%B1%D0%B7" TargetMode="External"/><Relationship Id="rId3" Type="http://schemas.openxmlformats.org/officeDocument/2006/relationships/hyperlink" Target="https://www.wikiplanet.click/enciclopedia/kk/%D0%9B%D0%B8%D1%82%D0%BE%D1%81%D1%84%D0%B5%D1%80%D0%B0" TargetMode="External"/><Relationship Id="rId21" Type="http://schemas.openxmlformats.org/officeDocument/2006/relationships/hyperlink" Target="https://www.wikiplanet.click/enciclopedia/kk/%D3%98%D0%B9%D0%B5%D1%82" TargetMode="External"/><Relationship Id="rId7" Type="http://schemas.openxmlformats.org/officeDocument/2006/relationships/hyperlink" Target="https://www.wikiplanet.click/enciclopedia/kk/%D0%9F%D0%BB%D0%B0%D1%82%D1%84%D0%BE%D1%80%D0%BC%D0%B0" TargetMode="External"/><Relationship Id="rId12" Type="http://schemas.openxmlformats.org/officeDocument/2006/relationships/hyperlink" Target="https://www.wikiplanet.click/enciclopedia/kk/%D0%9A%D3%A9%D0%BC%D1%96%D1%80" TargetMode="External"/><Relationship Id="rId17" Type="http://schemas.openxmlformats.org/officeDocument/2006/relationships/hyperlink" Target="https://www.wikiplanet.click/enciclopedia/kk/%D2%9A%D0%B0%D1%80%D0%B0%D2%93%D0%B0%D0%BD%D0%B4%D1%8B" TargetMode="External"/><Relationship Id="rId2" Type="http://schemas.openxmlformats.org/officeDocument/2006/relationships/hyperlink" Target="https://www.wikiplanet.click/enciclopedia/kk/%D0%96%D0%B5%D1%80" TargetMode="External"/><Relationship Id="rId16" Type="http://schemas.openxmlformats.org/officeDocument/2006/relationships/hyperlink" Target="https://www.wikiplanet.click/enciclopedia/kk/%D2%9A%D0%B0%D0%B7%D0%B0%D2%9B%D1%81%D1%82%D0%B0%D0%BD" TargetMode="External"/><Relationship Id="rId20" Type="http://schemas.openxmlformats.org/officeDocument/2006/relationships/hyperlink" Target="https://www.wikiplanet.click/enciclopedia/kk/%D0%90%D0%BC%D0%B0%D0%BD%D0%B3%D0%B5%D0%BB%D0%B4%D1%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kiplanet.click/enciclopedia/kk/%D0%9A%D0%B5%D0%BD" TargetMode="External"/><Relationship Id="rId11" Type="http://schemas.openxmlformats.org/officeDocument/2006/relationships/hyperlink" Target="https://www.wikiplanet.click/enciclopedia/kk/%D3%98%D0%BA%D1%82%D0%B0%D1%81" TargetMode="External"/><Relationship Id="rId5" Type="http://schemas.openxmlformats.org/officeDocument/2006/relationships/hyperlink" Target="https://www.wikiplanet.click/enciclopedia/kk/%D2%9A%D0%B0%D0%B7%D0%B1%D0%B0" TargetMode="External"/><Relationship Id="rId15" Type="http://schemas.openxmlformats.org/officeDocument/2006/relationships/hyperlink" Target="https://www.wikiplanet.click/enciclopedia/kk/%D3%98%D0%B4%D1%96%D1%81" TargetMode="External"/><Relationship Id="rId10" Type="http://schemas.openxmlformats.org/officeDocument/2006/relationships/hyperlink" Target="https://www.wikiplanet.click/enciclopedia/kk/%D0%9C%D0%B0%D1%80%D0%B3%D0%B0%D0%BD%D0%B5%D1%86" TargetMode="External"/><Relationship Id="rId19" Type="http://schemas.openxmlformats.org/officeDocument/2006/relationships/hyperlink" Target="https://www.wikiplanet.click/enciclopedia/kk/%D0%90%D1%80%D2%9B%D0%B0%D0%BB%D1%8B%D2%9B" TargetMode="External"/><Relationship Id="rId4" Type="http://schemas.openxmlformats.org/officeDocument/2006/relationships/hyperlink" Target="https://www.wikiplanet.click/enciclopedia/kk/%D0%93%D0%B8%D0%B4%D1%80%D0%BE%D1%81%D1%84%D0%B5%D1%80%D0%B0" TargetMode="External"/><Relationship Id="rId9" Type="http://schemas.openxmlformats.org/officeDocument/2006/relationships/hyperlink" Target="https://www.wikiplanet.click/enciclopedia/kk/%D0%A2%D0%B5%D0%BC%D1%96%D1%80" TargetMode="External"/><Relationship Id="rId14" Type="http://schemas.openxmlformats.org/officeDocument/2006/relationships/hyperlink" Target="https://www.wikiplanet.click/enciclopedia/kk/%D0%93%D0%B0%D0%B7" TargetMode="External"/><Relationship Id="rId22" Type="http://schemas.openxmlformats.org/officeDocument/2006/relationships/hyperlink" Target="https://www.wikiplanet.click/enciclopedia/kk/%D0%96%D0%B0%D2%A3%D0%B0%D1%82%D0%B0%D1%81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9400" i="1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sz="9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400" i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endParaRPr lang="ru-RU" sz="9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6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6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73050" indent="-273050" algn="ctr">
              <a:buNone/>
            </a:pPr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сыртқы 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" tooltip="Күн"/>
              </a:rPr>
              <a:t>Күн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3" tooltip="Энергия"/>
              </a:rPr>
              <a:t>энергиясы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мен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Жер"/>
              </a:rPr>
              <a:t>Жердің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өзіне тарту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Гравитация"/>
              </a:rPr>
              <a:t>гравитация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күшіне негізделген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6" tooltip="Геология"/>
              </a:rPr>
              <a:t>геологиялық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7" tooltip="Атмосфера"/>
              </a:rPr>
              <a:t>атмосфера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8" tooltip="Газ"/>
              </a:rPr>
              <a:t>газдарының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9" tooltip="Жел"/>
              </a:rPr>
              <a:t>жел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0" tooltip="Жауын-шашын"/>
              </a:rPr>
              <a:t>жауын-шашынның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1" tooltip="Организм"/>
              </a:rPr>
              <a:t>организмдерінің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әрекеттерінен туатын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тығыз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физика-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 tooltip="Химия"/>
              </a:rPr>
              <a:t>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3" tooltip="Геохимия"/>
              </a:rPr>
              <a:t>геохимиялық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физика-механикалық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4" tooltip="Гидродинамика"/>
              </a:rPr>
              <a:t>гидродинамикалық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гидрохимиялық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5" tooltip="Биохимия"/>
              </a:rPr>
              <a:t>биохимиялық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биогеохимиялық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т.б.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6" tooltip="Процес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Жер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бетінің әр бөлігінде 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белгілі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құрлықта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7" tooltip="Физика"/>
              </a:rPr>
              <a:t>физика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2" tooltip="Химия"/>
              </a:rPr>
              <a:t>химия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8" tooltip="Гипергенез"/>
              </a:rPr>
              <a:t>гипергенез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9" tooltip="Су"/>
              </a:rPr>
              <a:t>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айдындарындағы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0" tooltip="Литогенез"/>
              </a:rPr>
              <a:t>литогенез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процестерәсерінен барлық түпкі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минералдары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мүжіліп үгіледі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 түрлі жылдамдықпен ыдырайды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1" tooltip="Материал"/>
              </a:rPr>
              <a:t>материал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бастапқы орнынан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жылжып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көшеді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орынға келіп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Сөйтіп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физика-географиялық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3" tooltip="Геохимия"/>
              </a:rPr>
              <a:t>геохимиялық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жағдайларда жаңа гиперген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минералдар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 қыртысы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тотығу белдемі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бетінің борпылдақ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континенттік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2" tooltip="Тау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9" tooltip="Су"/>
              </a:rPr>
              <a:t>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айдындарында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түрлі құрамды тұнбалар және бұлармен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 қалыптасады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Экзогенді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бедерін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бетіндегі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сулардың әсерінен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гравитация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күшімен қар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мұз әсерінен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еріген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мұз суларымен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теңізді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көлді және жер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астындағы сулардың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мәңгі мұзаттардың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өсімдіктердің адамның әсерінен құрылады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Экзогенді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процестерге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топырақ эрозиясына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мыналар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топыра0ты4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мүжілуі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дефляция,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көшінді топырақтардың бір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жерден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жылжуы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жиналуы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карст, суффозия,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жоғарыдан төмен қарай топырақ жылжуы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құбылыстар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солифлюкция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термокарст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экзарация,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нивация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лавиналар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курумдар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абразия, су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толысуы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тасқыны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топырақтың көп мөлшерде сулануы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батпақтануы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топырақ тұздануы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00px-IceBlockNearJoekullsarl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644098" cy="7143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ГЕОЛОГИЯЛЫҚ ЭКЗОГЕНДІК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қыртысы барлық уақытша сыртқы </a:t>
            </a:r>
            <a:r>
              <a:rPr lang="ru-RU" dirty="0" smtClean="0"/>
              <a:t>(</a:t>
            </a:r>
            <a:r>
              <a:rPr lang="ru-RU" dirty="0" err="1" smtClean="0"/>
              <a:t>экзогендік</a:t>
            </a:r>
            <a:r>
              <a:rPr lang="ru-RU" dirty="0" smtClean="0"/>
              <a:t>) </a:t>
            </a:r>
            <a:r>
              <a:rPr lang="ru-RU" dirty="0" err="1" smtClean="0"/>
              <a:t>күштердің әсерінде болады</a:t>
            </a:r>
            <a:r>
              <a:rPr lang="ru-RU" dirty="0" smtClean="0"/>
              <a:t>. </a:t>
            </a:r>
            <a:r>
              <a:rPr lang="ru-RU" dirty="0" err="1" smtClean="0"/>
              <a:t>Бұл күштер жердің құрылымын</a:t>
            </a:r>
            <a:r>
              <a:rPr lang="ru-RU" dirty="0" smtClean="0"/>
              <a:t>, </a:t>
            </a:r>
            <a:r>
              <a:rPr lang="ru-RU" dirty="0" err="1" smtClean="0"/>
              <a:t>құрамын және формасының өзгеруіне алып</a:t>
            </a:r>
            <a:r>
              <a:rPr lang="ru-RU" dirty="0" smtClean="0"/>
              <a:t> </a:t>
            </a:r>
            <a:r>
              <a:rPr lang="ru-RU" dirty="0" err="1" smtClean="0"/>
              <a:t>келеді</a:t>
            </a:r>
            <a:r>
              <a:rPr lang="ru-RU" dirty="0" smtClean="0"/>
              <a:t>. </a:t>
            </a:r>
            <a:r>
              <a:rPr lang="ru-RU" dirty="0" err="1" smtClean="0"/>
              <a:t>Бұларға ағын сулар</a:t>
            </a:r>
            <a:r>
              <a:rPr lang="ru-RU" dirty="0" smtClean="0"/>
              <a:t>, </a:t>
            </a:r>
            <a:r>
              <a:rPr lang="ru-RU" dirty="0" err="1" smtClean="0"/>
              <a:t>теңіздер</a:t>
            </a:r>
            <a:r>
              <a:rPr lang="ru-RU" dirty="0" smtClean="0"/>
              <a:t>, </a:t>
            </a:r>
            <a:r>
              <a:rPr lang="ru-RU" dirty="0" err="1" smtClean="0"/>
              <a:t>мұздар</a:t>
            </a:r>
            <a:r>
              <a:rPr lang="ru-RU" dirty="0" smtClean="0"/>
              <a:t>, </a:t>
            </a:r>
            <a:r>
              <a:rPr lang="ru-RU" dirty="0" err="1" smtClean="0"/>
              <a:t>көлдер </a:t>
            </a:r>
            <a:r>
              <a:rPr lang="ru-RU" dirty="0" smtClean="0"/>
              <a:t>мен </a:t>
            </a:r>
            <a:r>
              <a:rPr lang="ru-RU" dirty="0" err="1" smtClean="0"/>
              <a:t>желдер</a:t>
            </a:r>
            <a:r>
              <a:rPr lang="ru-RU" dirty="0" smtClean="0"/>
              <a:t> </a:t>
            </a:r>
            <a:r>
              <a:rPr lang="ru-RU" dirty="0" err="1" smtClean="0"/>
              <a:t>жатады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 </a:t>
            </a:r>
            <a:r>
              <a:rPr lang="ru-RU" b="1" dirty="0" err="1" smtClean="0"/>
              <a:t>Ағын сулардың әсері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мүжілуінің арқасында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 мүжілу азықтары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жаңбыр суларымен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ағатын теңіз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суларын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арқасында жерлерде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Мұндайларды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денутациондық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жоғарыда айтылған сыртқы күштер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ағын сулар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желдер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жағынан қиратып бұзатын болса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жағынан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 атқарады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 бұл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әртүрлі шөгінді жыныстардың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бетінің жаңбыр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суларынан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жуылуы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эрозия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сулардың ағып түсетін және жуылудың басталатын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жердің ең төменгі нүктесі эрозияның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базисы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Сулардың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қыртысының жуылуынан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келе-келе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әртүрлі формадағы және өлшемдегі жыралар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арқалықтар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шатқал сайлар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арналары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басқалар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 </a:t>
            </a:r>
            <a:r>
              <a:rPr lang="ru-RU" b="1" dirty="0" err="1" smtClean="0"/>
              <a:t>Теңіз суларының жұмысы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 суларының толқындарынан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осының нәтижесінде теңіз жағалаулары кеміріліп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бұзылады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 көп рет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қайталанушы күштерге ешқандай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төтеп бере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Бұған мысал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 теңіздің шығыс жағалауын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(Гагра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қаласы аймағы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алсақ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 жеті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толқынның әсерінен 200м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жағалау кеміріліп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жуылып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мүжілуден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бөлшектері 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ары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майдаланып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толқынның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домалап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бір-бірінің үйкелісінің нәтижесінде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 тегіс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тұпыл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уақыт өткен сайын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бөлшектер азайып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бөлігі өте майда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сазды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грунттардың бөлшектеріне айналады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 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 суларының ағысымен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теңіздің ұзақ жерлеріне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шөгінді өте әлсіз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(ил) грунт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қабатын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жағынан теңіз суларынан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бөлшектелінген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химиялық және органикалық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құмдар теңіз жағалауларынан барлық жерінен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ұшыратуға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 тегіс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жылтыр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күйінде болады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 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Мұздардың жұмыстары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қозғалуынан үлкен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пайдасыз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жұмыстар орындалады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нәтижесінде әртүрлі мұзды шөгінді грунттар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мұзды белесті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рельефтер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таулы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материктегі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Материктегі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полярдағы жерлерде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 аудандарды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Гренландия, Антарктида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басқалар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мұздарының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тауларға жауған қарлар күннің көзінен еріп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түйіршегі қарға айналып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қатты тығыздалып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қалыңдығы бірнеше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жүз метрге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айналған мұздар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 қатты болғанымен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соның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пластикалық қасиетке 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жатқан қабаттың қысымынан мұз қиялық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жиналған мұздар ери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Мұздың қозғалу жылдамдығы қиялықтың тіктігіне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қысымның мөлшеріне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ауаның температурасына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т.б.байланысты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 күзетулер соны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тәулігіне 0,2м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көбірек жылжиды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жылжығанда үлкен қирату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жұмыстарын орындайды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жолындағы желдің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мүжілген бөлшектерді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шошақтарын шеттерін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сындырып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үйкелістің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әрі майдаланып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 өзімен бірге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Көлдердегі шөгінді грунттар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 теңізбен байланысы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жоқ тұйық қазан шұңқырдағы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массасы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 төмендегілерге бөлінеді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Тектоникалық 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 ойпат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шұңқыр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қыртысының төмендеуінен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тектоникалық қозғалысынан 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(Байкал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Вулкандық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Мұнда ойпат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қазан шұңқыр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өшкен вулкандардың кратерлері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Камчаткадағы Кронецкий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балқыған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лава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аңғарды бекітіп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бөгет құрылғанынан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Армениядағы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Севан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Эррозиялық 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Бұларға атырау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өзеннің теңізге құйылатын жерінде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жайылма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және басқа 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4. Карсты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 көлдер тау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жыныстарының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суда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ерігенінен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ойпаттар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шұңқырлар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(гипс,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әктас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ж.б.)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немесемұздардың ерігенінен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шұңқырлар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ойпаттар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Судағы тұздардың құрамы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мөлшері бойынша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 тұщы және тұзды болып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Тұщы көлдерге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суда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көлемінде 1г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/л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тұзы болған көлдер жатады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Мұндай көлдер әдетте ағыны болады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Ладого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Көлдегі суларда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тұздың мөлшері едәуір болуы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мұхит суларындағы тұз мөлшері сияқты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Үлкен көлдегі геологиялық шөгінділер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бұлар ірілігімен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орналасқан өзен суларымен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ағып келген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минералдар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тұздардан құралған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Көлдерде 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шөгінді тау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көлге келіп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түсетін материалға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көлдің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үлкендігі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тереңдігіне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климатына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және басқа себептерге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Желдің жұмыстары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Геологиялық процестер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толығымен желдің жылдамдығына байланысты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қозғалысының жылдамдығының артуымен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желдің майда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бөлшектерді үрлеуі оларды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тасымалдауы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басқа жұмыстары күшейеді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бұларды төмендегі мәліметтермен дәлелдеу мүмкін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ауаның жылдамдығы 4,5-нан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6,5м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/сек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0,25мм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бөлшектерді қозғалысқа алып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желдің жылдамдығы 10-11м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/сек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0,5-1мм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бөлшектерді қозғалтып алып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Дауыл-құйындарда желдің жылдамдығы бұл уақытта 20-30м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/сек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4мм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үлкен бөлшектерді алып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жыныстарының мүжілуінен жұқа шаң араласқан және құмды бөлшектер желдің үрлеуі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ұшыруы нәтижесінде қатты 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жалаңаштанады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Күшті желдің әсерінен 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жыныстарының мүжілуі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олардың одан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әрі майдаланып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ауамен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көтеріліп басқа жерге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көшуінен 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жалаңаштана бастайды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геологиялық әрекеттердің техногендік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өзгерістері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Адамдардың техногендік</a:t>
            </a:r>
            <a:r>
              <a:rPr lang="ru-RU" dirty="0" smtClean="0"/>
              <a:t> </a:t>
            </a:r>
            <a:r>
              <a:rPr lang="ru-RU" dirty="0" err="1" smtClean="0"/>
              <a:t>әрекеттерінің тікелей</a:t>
            </a:r>
            <a:r>
              <a:rPr lang="ru-RU" dirty="0" smtClean="0"/>
              <a:t> </a:t>
            </a:r>
            <a:r>
              <a:rPr lang="ru-RU" dirty="0" err="1" smtClean="0"/>
              <a:t>әсері нәтижесінде антропогендік</a:t>
            </a:r>
            <a:r>
              <a:rPr lang="ru-RU" dirty="0" smtClean="0"/>
              <a:t> </a:t>
            </a:r>
            <a:r>
              <a:rPr lang="ru-RU" dirty="0" err="1" smtClean="0"/>
              <a:t>үгілу қыртысы түзіледі</a:t>
            </a:r>
            <a:r>
              <a:rPr lang="ru-RU" dirty="0" smtClean="0"/>
              <a:t>. </a:t>
            </a:r>
            <a:r>
              <a:rPr lang="ru-RU" dirty="0" err="1" smtClean="0"/>
              <a:t>Әр түрлі жолдармен</a:t>
            </a:r>
            <a:r>
              <a:rPr lang="ru-RU" dirty="0" smtClean="0"/>
              <a:t>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өндіру барысында</a:t>
            </a:r>
            <a:r>
              <a:rPr lang="ru-RU" dirty="0" smtClean="0"/>
              <a:t> (</a:t>
            </a:r>
            <a:r>
              <a:rPr lang="ru-RU" dirty="0" err="1" smtClean="0"/>
              <a:t>ашық әдіс және жабық әдістерді пайдаланып</a:t>
            </a:r>
            <a:r>
              <a:rPr lang="ru-RU" dirty="0" smtClean="0"/>
              <a:t>) </a:t>
            </a:r>
            <a:r>
              <a:rPr lang="ru-RU" dirty="0" err="1" smtClean="0"/>
              <a:t>тау</a:t>
            </a:r>
            <a:r>
              <a:rPr lang="ru-RU" dirty="0" smtClean="0"/>
              <a:t> </a:t>
            </a:r>
            <a:r>
              <a:rPr lang="ru-RU" dirty="0" err="1" smtClean="0"/>
              <a:t>жыныстары</a:t>
            </a:r>
            <a:r>
              <a:rPr lang="ru-RU" dirty="0" smtClean="0"/>
              <a:t> </a:t>
            </a:r>
            <a:r>
              <a:rPr lang="ru-RU" dirty="0" err="1" smtClean="0"/>
              <a:t>жан-жақты өзгере бастайды</a:t>
            </a:r>
            <a:r>
              <a:rPr lang="ru-RU" dirty="0" smtClean="0"/>
              <a:t> (</a:t>
            </a:r>
            <a:r>
              <a:rPr lang="ru-RU" dirty="0" err="1" smtClean="0"/>
              <a:t>босаңсу</a:t>
            </a:r>
            <a:r>
              <a:rPr lang="ru-RU" dirty="0" smtClean="0"/>
              <a:t>, дезинтеграция </a:t>
            </a:r>
            <a:r>
              <a:rPr lang="ru-RU" dirty="0" err="1" smtClean="0"/>
              <a:t>және-құрамы жағынан</a:t>
            </a:r>
            <a:r>
              <a:rPr lang="ru-RU" dirty="0" smtClean="0"/>
              <a:t>). </a:t>
            </a:r>
            <a:r>
              <a:rPr lang="ru-RU" dirty="0" err="1" smtClean="0"/>
              <a:t>Әсіресе олар</a:t>
            </a:r>
            <a:r>
              <a:rPr lang="ru-RU" dirty="0" smtClean="0"/>
              <a:t> </a:t>
            </a:r>
            <a:r>
              <a:rPr lang="ru-RU" dirty="0" err="1" smtClean="0"/>
              <a:t>карьерлердің штольнялар</a:t>
            </a:r>
            <a:r>
              <a:rPr lang="ru-RU" dirty="0" smtClean="0"/>
              <a:t> мен </a:t>
            </a:r>
            <a:r>
              <a:rPr lang="ru-RU" dirty="0" err="1" smtClean="0"/>
              <a:t>тоннельдердіқ бойында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т. б.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астында</a:t>
            </a:r>
            <a:r>
              <a:rPr lang="ru-RU" dirty="0" smtClean="0"/>
              <a:t>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өндіру мақсатында жоспарланған жұмыстарды атқару барысында</a:t>
            </a:r>
            <a:r>
              <a:rPr lang="ru-RU" dirty="0" smtClean="0"/>
              <a:t> </a:t>
            </a:r>
            <a:r>
              <a:rPr lang="ru-RU" dirty="0" err="1" smtClean="0"/>
              <a:t>үгіліске ұшырайды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секілді</a:t>
            </a:r>
            <a:r>
              <a:rPr lang="ru-RU" dirty="0" smtClean="0"/>
              <a:t>, </a:t>
            </a:r>
            <a:r>
              <a:rPr lang="ru-RU" dirty="0" err="1" smtClean="0"/>
              <a:t>ауыл</a:t>
            </a:r>
            <a:r>
              <a:rPr lang="ru-RU" dirty="0" smtClean="0"/>
              <a:t> </a:t>
            </a:r>
            <a:r>
              <a:rPr lang="ru-RU" dirty="0" err="1" smtClean="0"/>
              <a:t>шаруашылық жұмыстарын атқару барысында</a:t>
            </a:r>
            <a:r>
              <a:rPr lang="ru-RU" dirty="0" smtClean="0"/>
              <a:t> да </a:t>
            </a:r>
            <a:r>
              <a:rPr lang="ru-RU" dirty="0" err="1" smtClean="0"/>
              <a:t>үгілу әрекеттері байқалады</a:t>
            </a:r>
            <a:r>
              <a:rPr lang="ru-RU" dirty="0" smtClean="0"/>
              <a:t>. </a:t>
            </a:r>
            <a:r>
              <a:rPr lang="ru-RU" dirty="0" err="1" smtClean="0"/>
              <a:t>Өйткені</a:t>
            </a:r>
            <a:r>
              <a:rPr lang="ru-RU" dirty="0" smtClean="0"/>
              <a:t>, </a:t>
            </a:r>
            <a:r>
              <a:rPr lang="ru-RU" dirty="0" err="1" smtClean="0"/>
              <a:t>жыртылран</a:t>
            </a:r>
            <a:r>
              <a:rPr lang="ru-RU" dirty="0" smtClean="0"/>
              <a:t>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температура-лық өзгерістерге бейім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, </a:t>
            </a:r>
            <a:r>
              <a:rPr lang="ru-RU" dirty="0" err="1" smtClean="0"/>
              <a:t>оттегініқ</a:t>
            </a:r>
            <a:r>
              <a:rPr lang="ru-RU" dirty="0" smtClean="0"/>
              <a:t>, </a:t>
            </a:r>
            <a:r>
              <a:rPr lang="ru-RU" dirty="0" err="1" smtClean="0"/>
              <a:t>атмосфералық ылғалдың</a:t>
            </a:r>
            <a:r>
              <a:rPr lang="ru-RU" dirty="0" smtClean="0"/>
              <a:t>, </a:t>
            </a:r>
            <a:r>
              <a:rPr lang="ru-RU" dirty="0" err="1" smtClean="0"/>
              <a:t>және микроорганизмдердін</a:t>
            </a:r>
            <a:r>
              <a:rPr lang="ru-RU" dirty="0" smtClean="0"/>
              <a:t>, </a:t>
            </a:r>
            <a:r>
              <a:rPr lang="ru-RU" dirty="0" err="1" smtClean="0"/>
              <a:t>бұзушылық әрекеттеріне тікелей</a:t>
            </a:r>
            <a:r>
              <a:rPr lang="ru-RU" dirty="0" smtClean="0"/>
              <a:t> </a:t>
            </a:r>
            <a:r>
              <a:rPr lang="ru-RU" dirty="0" err="1" smtClean="0"/>
              <a:t>ұшырайды</a:t>
            </a:r>
            <a:r>
              <a:rPr lang="ru-RU" dirty="0" smtClean="0"/>
              <a:t>. Ал </a:t>
            </a:r>
            <a:r>
              <a:rPr lang="ru-RU" dirty="0" err="1" smtClean="0"/>
              <a:t>судың</a:t>
            </a:r>
            <a:r>
              <a:rPr lang="ru-RU" dirty="0" smtClean="0"/>
              <a:t>, </a:t>
            </a:r>
            <a:r>
              <a:rPr lang="ru-RU" dirty="0" err="1" smtClean="0"/>
              <a:t>көмірқышқылының және температуралық қосымша әсері техногендік</a:t>
            </a:r>
            <a:r>
              <a:rPr lang="ru-RU" dirty="0" smtClean="0"/>
              <a:t> </a:t>
            </a:r>
            <a:r>
              <a:rPr lang="ru-RU" dirty="0" err="1" smtClean="0"/>
              <a:t>әрекеттерге байланысты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жағдайда күшейіп жатса</a:t>
            </a:r>
            <a:r>
              <a:rPr lang="ru-RU" dirty="0" smtClean="0"/>
              <a:t>,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жағдайда оттегінің және күн радиациясы-ның әсері әлсірей бастайды</a:t>
            </a:r>
            <a:r>
              <a:rPr lang="ru-RU" dirty="0" smtClean="0"/>
              <a:t>. </a:t>
            </a:r>
            <a:r>
              <a:rPr lang="ru-RU" dirty="0" err="1" smtClean="0"/>
              <a:t>Қазіргі кезде</a:t>
            </a:r>
            <a:r>
              <a:rPr lang="ru-RU" dirty="0" smtClean="0"/>
              <a:t>, </a:t>
            </a:r>
            <a:r>
              <a:rPr lang="ru-RU" dirty="0" err="1" smtClean="0"/>
              <a:t>бүкіл құрлықтың жартысынан</a:t>
            </a:r>
            <a:r>
              <a:rPr lang="ru-RU" dirty="0" smtClean="0"/>
              <a:t> </a:t>
            </a:r>
            <a:r>
              <a:rPr lang="ru-RU" dirty="0" err="1" smtClean="0"/>
              <a:t>көбі дерлік</a:t>
            </a:r>
            <a:r>
              <a:rPr lang="ru-RU" dirty="0" smtClean="0"/>
              <a:t> </a:t>
            </a:r>
            <a:r>
              <a:rPr lang="ru-RU" dirty="0" err="1" smtClean="0"/>
              <a:t>техногендік</a:t>
            </a:r>
            <a:r>
              <a:rPr lang="ru-RU" dirty="0" smtClean="0"/>
              <a:t> </a:t>
            </a:r>
            <a:r>
              <a:rPr lang="ru-RU" dirty="0" err="1" smtClean="0"/>
              <a:t>үгілу әрекеттеріне ұшырайды</a:t>
            </a:r>
            <a:r>
              <a:rPr lang="ru-RU" dirty="0" smtClean="0"/>
              <a:t>. </a:t>
            </a:r>
            <a:r>
              <a:rPr lang="ru-RU" dirty="0" err="1" smtClean="0"/>
              <a:t>Бұл әрекеттердің </a:t>
            </a:r>
            <a:r>
              <a:rPr lang="ru-RU" dirty="0" smtClean="0"/>
              <a:t>даму </a:t>
            </a:r>
            <a:r>
              <a:rPr lang="ru-RU" dirty="0" err="1" smtClean="0"/>
              <a:t>қарқыны тау-кен</a:t>
            </a:r>
            <a:r>
              <a:rPr lang="ru-RU" dirty="0" smtClean="0"/>
              <a:t> </a:t>
            </a:r>
            <a:r>
              <a:rPr lang="ru-RU" dirty="0" err="1" smtClean="0"/>
              <a:t>жұмыстарының терендігі-мен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Экзогендік</a:t>
            </a:r>
            <a:r>
              <a:rPr lang="ru-RU" dirty="0" smtClean="0"/>
              <a:t> </a:t>
            </a:r>
            <a:r>
              <a:rPr lang="ru-RU" dirty="0" err="1" smtClean="0"/>
              <a:t>процестердіқ негізгі</a:t>
            </a:r>
            <a:r>
              <a:rPr lang="ru-RU" dirty="0" smtClean="0"/>
              <a:t> энергия </a:t>
            </a:r>
            <a:r>
              <a:rPr lang="ru-RU" dirty="0" err="1" smtClean="0"/>
              <a:t>көзі</a:t>
            </a:r>
            <a:r>
              <a:rPr lang="ru-RU" dirty="0" smtClean="0"/>
              <a:t>, </a:t>
            </a:r>
            <a:r>
              <a:rPr lang="ru-RU" dirty="0" err="1" smtClean="0"/>
              <a:t>жоғарыда айтылғандай</a:t>
            </a:r>
            <a:r>
              <a:rPr lang="ru-RU" dirty="0" smtClean="0"/>
              <a:t>, </a:t>
            </a:r>
            <a:r>
              <a:rPr lang="ru-RU" dirty="0" err="1" smtClean="0"/>
              <a:t>Күннің жылу</a:t>
            </a:r>
            <a:r>
              <a:rPr lang="ru-RU" dirty="0" smtClean="0"/>
              <a:t> </a:t>
            </a:r>
            <a:r>
              <a:rPr lang="ru-RU" dirty="0" err="1" smtClean="0"/>
              <a:t>энергиясы</a:t>
            </a:r>
            <a:r>
              <a:rPr lang="ru-RU" dirty="0" smtClean="0"/>
              <a:t> </a:t>
            </a:r>
            <a:r>
              <a:rPr lang="ru-RU" dirty="0" err="1" smtClean="0"/>
              <a:t>және гравитациялық күштер болып</a:t>
            </a:r>
            <a:r>
              <a:rPr lang="ru-RU" dirty="0" smtClean="0"/>
              <a:t> </a:t>
            </a:r>
            <a:r>
              <a:rPr lang="ru-RU" dirty="0" err="1" smtClean="0"/>
              <a:t>саналады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төрт топқа</a:t>
            </a:r>
            <a:r>
              <a:rPr lang="ru-RU" dirty="0" smtClean="0"/>
              <a:t>: </a:t>
            </a:r>
          </a:p>
          <a:p>
            <a:r>
              <a:rPr lang="ru-RU" dirty="0" smtClean="0"/>
              <a:t>1) </a:t>
            </a:r>
            <a:r>
              <a:rPr lang="ru-RU" dirty="0" err="1" smtClean="0"/>
              <a:t>үгілу</a:t>
            </a:r>
            <a:r>
              <a:rPr lang="ru-RU" dirty="0" smtClean="0"/>
              <a:t>; </a:t>
            </a:r>
          </a:p>
          <a:p>
            <a:r>
              <a:rPr lang="ru-RU" dirty="0" smtClean="0"/>
              <a:t>2) </a:t>
            </a:r>
            <a:r>
              <a:rPr lang="ru-RU" dirty="0" err="1" smtClean="0"/>
              <a:t>үгілу өнімдерінің жаңа орынға тасымалданып</a:t>
            </a:r>
            <a:r>
              <a:rPr lang="ru-RU" dirty="0" smtClean="0"/>
              <a:t> </a:t>
            </a:r>
            <a:r>
              <a:rPr lang="ru-RU" dirty="0" err="1" smtClean="0"/>
              <a:t>көшуі</a:t>
            </a:r>
            <a:r>
              <a:rPr lang="ru-RU" dirty="0" smtClean="0"/>
              <a:t>, </a:t>
            </a:r>
            <a:r>
              <a:rPr lang="ru-RU" dirty="0" err="1" smtClean="0"/>
              <a:t>яғни орын</a:t>
            </a:r>
            <a:r>
              <a:rPr lang="ru-RU" dirty="0" smtClean="0"/>
              <a:t> </a:t>
            </a:r>
            <a:r>
              <a:rPr lang="ru-RU" dirty="0" err="1" smtClean="0"/>
              <a:t>ауыстыруы</a:t>
            </a:r>
            <a:r>
              <a:rPr lang="ru-RU" dirty="0" smtClean="0"/>
              <a:t>; </a:t>
            </a:r>
          </a:p>
          <a:p>
            <a:r>
              <a:rPr lang="ru-RU" dirty="0" smtClean="0"/>
              <a:t>3) аккумуляция (</a:t>
            </a:r>
            <a:r>
              <a:rPr lang="ru-RU" dirty="0" err="1" smtClean="0"/>
              <a:t>шоғырланып жиналу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4) диагенез (</a:t>
            </a:r>
            <a:r>
              <a:rPr lang="ru-RU" dirty="0" err="1" smtClean="0"/>
              <a:t>шөгінділердін</a:t>
            </a:r>
            <a:r>
              <a:rPr lang="ru-RU" dirty="0" smtClean="0"/>
              <a:t>. таска </a:t>
            </a:r>
            <a:r>
              <a:rPr lang="ru-RU" dirty="0" err="1" smtClean="0"/>
              <a:t>айналуы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ажыратылады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Үгілу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_(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выветривание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немісше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веттер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»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райы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мағынада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қыртысып құрайтын алғашқы заттардық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магмалык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метаморфтык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және шөгінді жыныстардың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бетінде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табиғи жағдайда үздіксіз жүріп жататын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химиялық және биохимиялық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әр түрлі әрекеттердің нәтижесінде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ыстық ауа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салқын ауаның кезек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алмасуы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жауын-шашын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су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ауадағы өттегі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көмір қышкыл газының және әр түрлі кышқылдардын химиялық әсері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күн радиациясы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организмдер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өсімдіктердің әрекеттері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байқалатын өзгерістердің жиынтығын айтады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Денудац</a:t>
            </a:r>
            <a:r>
              <a:rPr lang="ru-RU" sz="2300" i="1" u="sng" dirty="0" err="1" smtClean="0">
                <a:latin typeface="Times New Roman" pitchFamily="18" charset="0"/>
                <a:cs typeface="Times New Roman" pitchFamily="18" charset="0"/>
              </a:rPr>
              <a:t>иялық</a:t>
            </a:r>
            <a:r>
              <a:rPr lang="ru-RU" sz="2300" i="1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u="sng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u="sng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атынша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денудацио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»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ашылу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процесс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үгілу заттарының денудациялык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агенттердін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гравитациялық күштер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мүхиттар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теніз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сулары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және атмосфералық сулар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кұрлык сулары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мұздықтар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соккан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әрекеттері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күшімен жаңа орынға тасымалданған тау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жыныстарының орын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әрекеттерін камтиды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Бұл әрекеттердің нәтижесінде жер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беті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тегістеліп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тегіс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пішінді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бедер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түрлері қалыптасады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Аккумуляциялық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шөгінді қабаттардың жиналуы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нәтижесінде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алғашкы жыныстардың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магмалық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метаморфтык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 заттары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бедерінің ойыс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шұңғыл аудандарында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аңғарларында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көлдер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батпақтарда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мұхиттар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теңіздерде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тұнбалар түрінде шөгінді қабаттар 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Диагенез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борпылдақ шөгінді қабаттардың цементтеліп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шөгінді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айналуына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әсерін тигізетін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термодинамикалық күрделі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кұмнан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жұмырланған малта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конгломерат, 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жәндіктерінің қалдықтарынан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қабыршактас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ракушняк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 қалдықтарынан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торф,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көмір қабаттары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құмға араласқан ізбесті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лайдан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ізбестас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геологиялық процестердің барлығы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 тығыз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Бүл әрекеттердің қар-қындылығы әр түрлі геологиялық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физикалық-географиялық 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 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көптеген факторларға тәуелді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 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қыртысының тектоникалық козғалыстары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климаттық жағдайы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геологиялық құрылыс ерекшеліктері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бедер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пішіндері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уақыт мерзімдері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мақызды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атқарады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арқасында 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қыртысынын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 қабаты және әр түрлі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 құралады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қазбалардың дүниежүзілік мөлшерінін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&lt;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~60%-і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түзілген кен-орындарынан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өнді-ріледі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Шөгінді 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экзогенді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процестермен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i="1" dirty="0" err="1" smtClean="0">
                <a:latin typeface="Times New Roman" pitchFamily="18" charset="0"/>
                <a:cs typeface="Times New Roman" pitchFamily="18" charset="0"/>
              </a:rPr>
              <a:t>жыныстар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135750_html_5f07c18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2000241"/>
            <a:ext cx="7429552" cy="45720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литосфераның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қабаттарындағы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гидросферадағы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нәтижесінде түзілетін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ерекшеліктеріне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қарай шөгінді 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жанғыш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қазбалар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 қыртысының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6"/>
              </a:rPr>
              <a:t>кендері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қорымдық 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4-ке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Өндірістік мәні 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 байлықтардың көпшілігі негізінен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Бұларға үгілу қыртысы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7"/>
              </a:rPr>
              <a:t>платформалық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геосинклиналдық шөгінділермен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8"/>
              </a:rPr>
              <a:t>боксит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9"/>
              </a:rPr>
              <a:t>темір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0"/>
              </a:rPr>
              <a:t>марганец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1"/>
              </a:rPr>
              <a:t>әктас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көмір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3"/>
              </a:rPr>
              <a:t>мұнай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4"/>
              </a:rPr>
              <a:t>газ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кендердің қоры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таяу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жататындықтан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5"/>
              </a:rPr>
              <a:t>әдіспен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6"/>
              </a:rPr>
              <a:t>Қазақстандағы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 кендерге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7"/>
              </a:rPr>
              <a:t>Қарағанды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8"/>
              </a:rPr>
              <a:t>Екібастұз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көмір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9"/>
              </a:rPr>
              <a:t>Арқалық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0"/>
              </a:rPr>
              <a:t>Амангелді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8"/>
              </a:rPr>
              <a:t>боксит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1"/>
              </a:rPr>
              <a:t>Әйет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9"/>
              </a:rPr>
              <a:t>темір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Қаратаудағы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2"/>
              </a:rPr>
              <a:t>Жаңатас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фосфорит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Темір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auxiteUSGO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28803"/>
            <a:ext cx="9358346" cy="49291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ron_electrolytic_and_1cm3_cub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o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1185</Words>
  <Application>Microsoft Office PowerPoint</Application>
  <PresentationFormat>Экран (4:3)</PresentationFormat>
  <Paragraphs>58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ГЕОЛОГИЯЛЫҚ ЭКЗОГЕНДІК                    ПРОЦЕСТЕР</vt:lpstr>
      <vt:lpstr>      Ағын сулардың әсері</vt:lpstr>
      <vt:lpstr> Теңіз суларының жұмысы</vt:lpstr>
      <vt:lpstr> Мұздардың жұмыстары</vt:lpstr>
      <vt:lpstr>Көлдердегі шөгінді грунттар</vt:lpstr>
      <vt:lpstr>     Желдің жұмыстары   </vt:lpstr>
      <vt:lpstr>Экзогендік геологиялық әрекеттердің техногендік өзгерістері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Шөгінді - экзогенді процестермен байланысты жыныстар.</vt:lpstr>
      <vt:lpstr>Презентация PowerPoint</vt:lpstr>
      <vt:lpstr>                      Темір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user39</dc:creator>
  <cp:lastModifiedBy>Aliya</cp:lastModifiedBy>
  <cp:revision>15</cp:revision>
  <dcterms:created xsi:type="dcterms:W3CDTF">2017-04-12T06:26:21Z</dcterms:created>
  <dcterms:modified xsi:type="dcterms:W3CDTF">2020-03-26T14:08:14Z</dcterms:modified>
</cp:coreProperties>
</file>